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6858000" cy="9144000" type="letter"/>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119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39B2BE-C9D2-49CC-A521-085CC0E4255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20FB7-8B64-413A-AE99-EF411E458A04}" type="slidenum">
              <a:rPr lang="en-US" smtClean="0"/>
              <a:t>‹#›</a:t>
            </a:fld>
            <a:endParaRPr lang="en-US"/>
          </a:p>
        </p:txBody>
      </p:sp>
    </p:spTree>
    <p:extLst>
      <p:ext uri="{BB962C8B-B14F-4D97-AF65-F5344CB8AC3E}">
        <p14:creationId xmlns:p14="http://schemas.microsoft.com/office/powerpoint/2010/main" val="2014834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39B2BE-C9D2-49CC-A521-085CC0E4255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20FB7-8B64-413A-AE99-EF411E458A04}" type="slidenum">
              <a:rPr lang="en-US" smtClean="0"/>
              <a:t>‹#›</a:t>
            </a:fld>
            <a:endParaRPr lang="en-US"/>
          </a:p>
        </p:txBody>
      </p:sp>
    </p:spTree>
    <p:extLst>
      <p:ext uri="{BB962C8B-B14F-4D97-AF65-F5344CB8AC3E}">
        <p14:creationId xmlns:p14="http://schemas.microsoft.com/office/powerpoint/2010/main" val="4050254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39B2BE-C9D2-49CC-A521-085CC0E4255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20FB7-8B64-413A-AE99-EF411E458A04}" type="slidenum">
              <a:rPr lang="en-US" smtClean="0"/>
              <a:t>‹#›</a:t>
            </a:fld>
            <a:endParaRPr lang="en-US"/>
          </a:p>
        </p:txBody>
      </p:sp>
    </p:spTree>
    <p:extLst>
      <p:ext uri="{BB962C8B-B14F-4D97-AF65-F5344CB8AC3E}">
        <p14:creationId xmlns:p14="http://schemas.microsoft.com/office/powerpoint/2010/main" val="105404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39B2BE-C9D2-49CC-A521-085CC0E4255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20FB7-8B64-413A-AE99-EF411E458A04}" type="slidenum">
              <a:rPr lang="en-US" smtClean="0"/>
              <a:t>‹#›</a:t>
            </a:fld>
            <a:endParaRPr lang="en-US"/>
          </a:p>
        </p:txBody>
      </p:sp>
    </p:spTree>
    <p:extLst>
      <p:ext uri="{BB962C8B-B14F-4D97-AF65-F5344CB8AC3E}">
        <p14:creationId xmlns:p14="http://schemas.microsoft.com/office/powerpoint/2010/main" val="112113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39B2BE-C9D2-49CC-A521-085CC0E4255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920FB7-8B64-413A-AE99-EF411E458A04}" type="slidenum">
              <a:rPr lang="en-US" smtClean="0"/>
              <a:t>‹#›</a:t>
            </a:fld>
            <a:endParaRPr lang="en-US"/>
          </a:p>
        </p:txBody>
      </p:sp>
    </p:spTree>
    <p:extLst>
      <p:ext uri="{BB962C8B-B14F-4D97-AF65-F5344CB8AC3E}">
        <p14:creationId xmlns:p14="http://schemas.microsoft.com/office/powerpoint/2010/main" val="3313722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39B2BE-C9D2-49CC-A521-085CC0E4255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920FB7-8B64-413A-AE99-EF411E458A04}" type="slidenum">
              <a:rPr lang="en-US" smtClean="0"/>
              <a:t>‹#›</a:t>
            </a:fld>
            <a:endParaRPr lang="en-US"/>
          </a:p>
        </p:txBody>
      </p:sp>
    </p:spTree>
    <p:extLst>
      <p:ext uri="{BB962C8B-B14F-4D97-AF65-F5344CB8AC3E}">
        <p14:creationId xmlns:p14="http://schemas.microsoft.com/office/powerpoint/2010/main" val="2454515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39B2BE-C9D2-49CC-A521-085CC0E4255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920FB7-8B64-413A-AE99-EF411E458A04}" type="slidenum">
              <a:rPr lang="en-US" smtClean="0"/>
              <a:t>‹#›</a:t>
            </a:fld>
            <a:endParaRPr lang="en-US"/>
          </a:p>
        </p:txBody>
      </p:sp>
    </p:spTree>
    <p:extLst>
      <p:ext uri="{BB962C8B-B14F-4D97-AF65-F5344CB8AC3E}">
        <p14:creationId xmlns:p14="http://schemas.microsoft.com/office/powerpoint/2010/main" val="406866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39B2BE-C9D2-49CC-A521-085CC0E4255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920FB7-8B64-413A-AE99-EF411E458A04}" type="slidenum">
              <a:rPr lang="en-US" smtClean="0"/>
              <a:t>‹#›</a:t>
            </a:fld>
            <a:endParaRPr lang="en-US"/>
          </a:p>
        </p:txBody>
      </p:sp>
    </p:spTree>
    <p:extLst>
      <p:ext uri="{BB962C8B-B14F-4D97-AF65-F5344CB8AC3E}">
        <p14:creationId xmlns:p14="http://schemas.microsoft.com/office/powerpoint/2010/main" val="1863219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9B2BE-C9D2-49CC-A521-085CC0E4255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920FB7-8B64-413A-AE99-EF411E458A04}" type="slidenum">
              <a:rPr lang="en-US" smtClean="0"/>
              <a:t>‹#›</a:t>
            </a:fld>
            <a:endParaRPr lang="en-US"/>
          </a:p>
        </p:txBody>
      </p:sp>
    </p:spTree>
    <p:extLst>
      <p:ext uri="{BB962C8B-B14F-4D97-AF65-F5344CB8AC3E}">
        <p14:creationId xmlns:p14="http://schemas.microsoft.com/office/powerpoint/2010/main" val="288684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39B2BE-C9D2-49CC-A521-085CC0E4255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920FB7-8B64-413A-AE99-EF411E458A04}" type="slidenum">
              <a:rPr lang="en-US" smtClean="0"/>
              <a:t>‹#›</a:t>
            </a:fld>
            <a:endParaRPr lang="en-US"/>
          </a:p>
        </p:txBody>
      </p:sp>
    </p:spTree>
    <p:extLst>
      <p:ext uri="{BB962C8B-B14F-4D97-AF65-F5344CB8AC3E}">
        <p14:creationId xmlns:p14="http://schemas.microsoft.com/office/powerpoint/2010/main" val="3151786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39B2BE-C9D2-49CC-A521-085CC0E4255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920FB7-8B64-413A-AE99-EF411E458A04}" type="slidenum">
              <a:rPr lang="en-US" smtClean="0"/>
              <a:t>‹#›</a:t>
            </a:fld>
            <a:endParaRPr lang="en-US"/>
          </a:p>
        </p:txBody>
      </p:sp>
    </p:spTree>
    <p:extLst>
      <p:ext uri="{BB962C8B-B14F-4D97-AF65-F5344CB8AC3E}">
        <p14:creationId xmlns:p14="http://schemas.microsoft.com/office/powerpoint/2010/main" val="395367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839B2BE-C9D2-49CC-A521-085CC0E4255D}" type="datetimeFigureOut">
              <a:rPr lang="en-US" smtClean="0"/>
              <a:t>11/9/2017</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0920FB7-8B64-413A-AE99-EF411E458A04}" type="slidenum">
              <a:rPr lang="en-US" smtClean="0"/>
              <a:t>‹#›</a:t>
            </a:fld>
            <a:endParaRPr lang="en-US"/>
          </a:p>
        </p:txBody>
      </p:sp>
    </p:spTree>
    <p:extLst>
      <p:ext uri="{BB962C8B-B14F-4D97-AF65-F5344CB8AC3E}">
        <p14:creationId xmlns:p14="http://schemas.microsoft.com/office/powerpoint/2010/main" val="5357509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6596" y="443892"/>
            <a:ext cx="5755102" cy="954107"/>
          </a:xfrm>
          <a:prstGeom prst="rect">
            <a:avLst/>
          </a:prstGeom>
          <a:noFill/>
        </p:spPr>
        <p:txBody>
          <a:bodyPr wrap="none" rtlCol="0">
            <a:spAutoFit/>
          </a:bodyPr>
          <a:lstStyle/>
          <a:p>
            <a:r>
              <a:rPr lang="en-US" sz="2800" b="1" dirty="0">
                <a:solidFill>
                  <a:schemeClr val="tx2">
                    <a:lumMod val="50000"/>
                  </a:schemeClr>
                </a:solidFill>
                <a:latin typeface="Arial" panose="020B0604020202020204" pitchFamily="34" charset="0"/>
                <a:cs typeface="Arial" panose="020B0604020202020204" pitchFamily="34" charset="0"/>
              </a:rPr>
              <a:t>Mobile Cellular Communications</a:t>
            </a:r>
          </a:p>
          <a:p>
            <a:r>
              <a:rPr lang="en-US" sz="2800" b="1" dirty="0">
                <a:solidFill>
                  <a:schemeClr val="tx2">
                    <a:lumMod val="50000"/>
                  </a:schemeClr>
                </a:solidFill>
                <a:latin typeface="Arial" panose="020B0604020202020204" pitchFamily="34" charset="0"/>
                <a:cs typeface="Arial" panose="020B0604020202020204" pitchFamily="34" charset="0"/>
              </a:rPr>
              <a:t>System</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250564" y="1346116"/>
            <a:ext cx="6222671" cy="3733603"/>
          </a:xfrm>
          <a:prstGeom prst="rect">
            <a:avLst/>
          </a:prstGeom>
        </p:spPr>
      </p:pic>
      <p:cxnSp>
        <p:nvCxnSpPr>
          <p:cNvPr id="6" name="Straight Connector 5"/>
          <p:cNvCxnSpPr/>
          <p:nvPr/>
        </p:nvCxnSpPr>
        <p:spPr>
          <a:xfrm>
            <a:off x="641778" y="1501516"/>
            <a:ext cx="5831457" cy="0"/>
          </a:xfrm>
          <a:prstGeom prst="line">
            <a:avLst/>
          </a:prstGeom>
          <a:ln w="152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41778" y="4847738"/>
            <a:ext cx="5831457" cy="0"/>
          </a:xfrm>
          <a:prstGeom prst="line">
            <a:avLst/>
          </a:prstGeom>
          <a:ln w="762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08012" y="5027835"/>
            <a:ext cx="2617383" cy="1015663"/>
          </a:xfrm>
          <a:prstGeom prst="rect">
            <a:avLst/>
          </a:prstGeom>
          <a:noFill/>
        </p:spPr>
        <p:txBody>
          <a:bodyPr wrap="none" rtlCol="0">
            <a:spAutoFit/>
          </a:bodyPr>
          <a:lstStyle/>
          <a:p>
            <a:r>
              <a:rPr lang="en-US" sz="2000" b="1" i="1" dirty="0">
                <a:solidFill>
                  <a:srgbClr val="FF0000"/>
                </a:solidFill>
                <a:latin typeface="Arial" panose="020B0604020202020204" pitchFamily="34" charset="0"/>
                <a:cs typeface="Arial" panose="020B0604020202020204" pitchFamily="34" charset="0"/>
              </a:rPr>
              <a:t>“Providing Wireless</a:t>
            </a:r>
          </a:p>
          <a:p>
            <a:r>
              <a:rPr lang="en-US" sz="2000" b="1" i="1" dirty="0">
                <a:solidFill>
                  <a:srgbClr val="FF0000"/>
                </a:solidFill>
                <a:latin typeface="Arial" panose="020B0604020202020204" pitchFamily="34" charset="0"/>
                <a:cs typeface="Arial" panose="020B0604020202020204" pitchFamily="34" charset="0"/>
              </a:rPr>
              <a:t>Service Anywhere</a:t>
            </a:r>
          </a:p>
          <a:p>
            <a:r>
              <a:rPr lang="en-US" sz="2000" b="1" i="1" dirty="0">
                <a:solidFill>
                  <a:srgbClr val="FF0000"/>
                </a:solidFill>
                <a:latin typeface="Arial" panose="020B0604020202020204" pitchFamily="34" charset="0"/>
                <a:cs typeface="Arial" panose="020B0604020202020204" pitchFamily="34" charset="0"/>
              </a:rPr>
              <a:t>In The World”</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778" y="6749112"/>
            <a:ext cx="1777965" cy="799526"/>
          </a:xfrm>
          <a:prstGeom prst="rect">
            <a:avLst/>
          </a:prstGeom>
        </p:spPr>
      </p:pic>
      <p:sp>
        <p:nvSpPr>
          <p:cNvPr id="12" name="TextBox 11"/>
          <p:cNvSpPr txBox="1"/>
          <p:nvPr/>
        </p:nvSpPr>
        <p:spPr>
          <a:xfrm>
            <a:off x="560562" y="7581586"/>
            <a:ext cx="1901483" cy="600164"/>
          </a:xfrm>
          <a:prstGeom prst="rect">
            <a:avLst/>
          </a:prstGeom>
          <a:noFill/>
        </p:spPr>
        <p:txBody>
          <a:bodyPr wrap="none" rtlCol="0">
            <a:spAutoFit/>
          </a:bodyPr>
          <a:lstStyle/>
          <a:p>
            <a:r>
              <a:rPr lang="en-US" sz="1100" dirty="0"/>
              <a:t>3520 S. Sam Houston Pkwy. E.</a:t>
            </a:r>
          </a:p>
          <a:p>
            <a:r>
              <a:rPr lang="en-US" sz="1100" dirty="0"/>
              <a:t>Suite 400</a:t>
            </a:r>
          </a:p>
          <a:p>
            <a:r>
              <a:rPr lang="en-US" sz="1100" dirty="0"/>
              <a:t>Houston , Texas 77047</a:t>
            </a:r>
          </a:p>
        </p:txBody>
      </p:sp>
      <p:cxnSp>
        <p:nvCxnSpPr>
          <p:cNvPr id="14" name="Straight Connector 13"/>
          <p:cNvCxnSpPr/>
          <p:nvPr/>
        </p:nvCxnSpPr>
        <p:spPr>
          <a:xfrm>
            <a:off x="629577" y="8320250"/>
            <a:ext cx="2289195"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76092" y="8320250"/>
            <a:ext cx="1603324" cy="400110"/>
          </a:xfrm>
          <a:prstGeom prst="rect">
            <a:avLst/>
          </a:prstGeom>
          <a:noFill/>
        </p:spPr>
        <p:txBody>
          <a:bodyPr wrap="none" rtlCol="0">
            <a:spAutoFit/>
          </a:bodyPr>
          <a:lstStyle/>
          <a:p>
            <a:r>
              <a:rPr lang="en-US" sz="1000" dirty="0"/>
              <a:t>MAIN      713 955 5300</a:t>
            </a:r>
          </a:p>
          <a:p>
            <a:r>
              <a:rPr lang="en-US" sz="1000" dirty="0"/>
              <a:t>info@ProactiveEnergy.com</a:t>
            </a:r>
          </a:p>
        </p:txBody>
      </p:sp>
      <p:cxnSp>
        <p:nvCxnSpPr>
          <p:cNvPr id="17" name="Straight Connector 16"/>
          <p:cNvCxnSpPr/>
          <p:nvPr/>
        </p:nvCxnSpPr>
        <p:spPr>
          <a:xfrm>
            <a:off x="3243532" y="4998609"/>
            <a:ext cx="0" cy="3472531"/>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243532" y="4859723"/>
            <a:ext cx="3481925" cy="4431983"/>
          </a:xfrm>
          <a:prstGeom prst="rect">
            <a:avLst/>
          </a:prstGeom>
          <a:noFill/>
        </p:spPr>
        <p:txBody>
          <a:bodyPr wrap="square" rtlCol="0">
            <a:spAutoFit/>
          </a:bodyPr>
          <a:lstStyle/>
          <a:p>
            <a:r>
              <a:rPr lang="en-US" sz="1700" dirty="0"/>
              <a:t>Proactive Energy Service’s</a:t>
            </a:r>
          </a:p>
          <a:p>
            <a:r>
              <a:rPr lang="en-US" sz="1700" dirty="0"/>
              <a:t>Mobile Cellular Base Station System</a:t>
            </a:r>
          </a:p>
          <a:p>
            <a:endParaRPr lang="en-US" sz="900" dirty="0"/>
          </a:p>
          <a:p>
            <a:r>
              <a:rPr lang="en-US" sz="1100" dirty="0"/>
              <a:t>Proactive Energy Service’s mobile cellular system is the finest integrated system on the market, specifically designed for quick and reliable delivery of wireless communications to remote and rugged locations outside the footprint of traditional terrestrial services.</a:t>
            </a:r>
          </a:p>
          <a:p>
            <a:endParaRPr lang="en-US" sz="1100" dirty="0"/>
          </a:p>
          <a:p>
            <a:r>
              <a:rPr lang="en-US" sz="1100" dirty="0"/>
              <a:t>The trailered system provides every infrastructure </a:t>
            </a:r>
          </a:p>
          <a:p>
            <a:r>
              <a:rPr lang="en-US" sz="1100" dirty="0"/>
              <a:t>component required for stand-alone, off-grid delivery of multiple communication systems including Ku, </a:t>
            </a:r>
            <a:r>
              <a:rPr lang="en-US" sz="1100" dirty="0" err="1"/>
              <a:t>Ka</a:t>
            </a:r>
            <a:r>
              <a:rPr lang="en-US" sz="1100" dirty="0"/>
              <a:t> or C-Band VSAT, GSM / LTE cellular, 802.11g Wi-Fi, 2/5Ghz Point-to-Point and/or Point-to-Multipoint, and VHF or UHF radio in one rugged, air conditioned compact unit.</a:t>
            </a:r>
          </a:p>
          <a:p>
            <a:endParaRPr lang="en-US" sz="1100" dirty="0"/>
          </a:p>
          <a:p>
            <a:r>
              <a:rPr lang="en-US" sz="1100" dirty="0"/>
              <a:t>A commercial-grade diesel </a:t>
            </a:r>
            <a:r>
              <a:rPr lang="en-US" sz="1100" dirty="0" err="1"/>
              <a:t>genset</a:t>
            </a:r>
            <a:r>
              <a:rPr lang="en-US" sz="1100" dirty="0"/>
              <a:t> with automatic transfer</a:t>
            </a:r>
          </a:p>
          <a:p>
            <a:r>
              <a:rPr lang="en-US" sz="1100" dirty="0"/>
              <a:t>Switch will reliably back-up grid power or provide primary power for the system for up to 2 weeks without refueling.</a:t>
            </a:r>
          </a:p>
          <a:p>
            <a:r>
              <a:rPr lang="en-US" sz="1100" dirty="0"/>
              <a:t>A pneumatically operated 50’ telescopic mast provides</a:t>
            </a:r>
          </a:p>
          <a:p>
            <a:r>
              <a:rPr lang="en-US" sz="1100" dirty="0"/>
              <a:t>A stable platform for mounting multiple antennas, cameras, radios and scene lights.</a:t>
            </a:r>
          </a:p>
          <a:p>
            <a:endParaRPr lang="en-US" sz="1100" dirty="0"/>
          </a:p>
          <a:p>
            <a:endParaRPr lang="en-US" sz="800" dirty="0"/>
          </a:p>
          <a:p>
            <a:endParaRPr lang="en-US" sz="1100" dirty="0"/>
          </a:p>
        </p:txBody>
      </p: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78809" y="3514333"/>
            <a:ext cx="414411" cy="186355"/>
          </a:xfrm>
          <a:prstGeom prst="rect">
            <a:avLst/>
          </a:prstGeom>
        </p:spPr>
      </p:pic>
    </p:spTree>
    <p:extLst>
      <p:ext uri="{BB962C8B-B14F-4D97-AF65-F5344CB8AC3E}">
        <p14:creationId xmlns:p14="http://schemas.microsoft.com/office/powerpoint/2010/main" val="47632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6596" y="443892"/>
            <a:ext cx="5755102" cy="954107"/>
          </a:xfrm>
          <a:prstGeom prst="rect">
            <a:avLst/>
          </a:prstGeom>
          <a:noFill/>
        </p:spPr>
        <p:txBody>
          <a:bodyPr wrap="none" rtlCol="0">
            <a:spAutoFit/>
          </a:bodyPr>
          <a:lstStyle/>
          <a:p>
            <a:r>
              <a:rPr lang="en-US" sz="2800" b="1" dirty="0">
                <a:solidFill>
                  <a:schemeClr val="tx2">
                    <a:lumMod val="50000"/>
                  </a:schemeClr>
                </a:solidFill>
                <a:latin typeface="Arial" panose="020B0604020202020204" pitchFamily="34" charset="0"/>
                <a:cs typeface="Arial" panose="020B0604020202020204" pitchFamily="34" charset="0"/>
              </a:rPr>
              <a:t>Mobile Cellular Communications</a:t>
            </a:r>
          </a:p>
          <a:p>
            <a:r>
              <a:rPr lang="en-US" sz="2800" b="1" dirty="0">
                <a:solidFill>
                  <a:schemeClr val="tx2">
                    <a:lumMod val="50000"/>
                  </a:schemeClr>
                </a:solidFill>
                <a:latin typeface="Arial" panose="020B0604020202020204" pitchFamily="34" charset="0"/>
                <a:cs typeface="Arial" panose="020B0604020202020204" pitchFamily="34" charset="0"/>
              </a:rPr>
              <a:t>System Features</a:t>
            </a:r>
          </a:p>
        </p:txBody>
      </p:sp>
      <p:cxnSp>
        <p:nvCxnSpPr>
          <p:cNvPr id="6" name="Straight Connector 5"/>
          <p:cNvCxnSpPr/>
          <p:nvPr/>
        </p:nvCxnSpPr>
        <p:spPr>
          <a:xfrm>
            <a:off x="641778" y="1501516"/>
            <a:ext cx="5831457" cy="0"/>
          </a:xfrm>
          <a:prstGeom prst="line">
            <a:avLst/>
          </a:prstGeom>
          <a:ln w="152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778" y="6749112"/>
            <a:ext cx="1777965" cy="799526"/>
          </a:xfrm>
          <a:prstGeom prst="rect">
            <a:avLst/>
          </a:prstGeom>
        </p:spPr>
      </p:pic>
      <p:sp>
        <p:nvSpPr>
          <p:cNvPr id="12" name="TextBox 11"/>
          <p:cNvSpPr txBox="1"/>
          <p:nvPr/>
        </p:nvSpPr>
        <p:spPr>
          <a:xfrm>
            <a:off x="560562" y="7581586"/>
            <a:ext cx="1901483" cy="600164"/>
          </a:xfrm>
          <a:prstGeom prst="rect">
            <a:avLst/>
          </a:prstGeom>
          <a:noFill/>
        </p:spPr>
        <p:txBody>
          <a:bodyPr wrap="none" rtlCol="0">
            <a:spAutoFit/>
          </a:bodyPr>
          <a:lstStyle/>
          <a:p>
            <a:r>
              <a:rPr lang="en-US" sz="1100" dirty="0"/>
              <a:t>3520 S. Sam Houston Pkwy. E.</a:t>
            </a:r>
          </a:p>
          <a:p>
            <a:r>
              <a:rPr lang="en-US" sz="1100" dirty="0"/>
              <a:t>Suite 400</a:t>
            </a:r>
          </a:p>
          <a:p>
            <a:r>
              <a:rPr lang="en-US" sz="1100" dirty="0"/>
              <a:t>Houston , Texas 77047</a:t>
            </a:r>
          </a:p>
        </p:txBody>
      </p:sp>
      <p:cxnSp>
        <p:nvCxnSpPr>
          <p:cNvPr id="14" name="Straight Connector 13"/>
          <p:cNvCxnSpPr/>
          <p:nvPr/>
        </p:nvCxnSpPr>
        <p:spPr>
          <a:xfrm>
            <a:off x="629577" y="8320250"/>
            <a:ext cx="2289195"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76092" y="8320250"/>
            <a:ext cx="1603324" cy="400110"/>
          </a:xfrm>
          <a:prstGeom prst="rect">
            <a:avLst/>
          </a:prstGeom>
          <a:noFill/>
        </p:spPr>
        <p:txBody>
          <a:bodyPr wrap="none" rtlCol="0">
            <a:spAutoFit/>
          </a:bodyPr>
          <a:lstStyle/>
          <a:p>
            <a:r>
              <a:rPr lang="en-US" sz="1000" dirty="0"/>
              <a:t>MAIN      713 955 5300</a:t>
            </a:r>
          </a:p>
          <a:p>
            <a:r>
              <a:rPr lang="en-US" sz="1000" dirty="0"/>
              <a:t>info@ProactiveEnergy.com</a:t>
            </a:r>
          </a:p>
        </p:txBody>
      </p:sp>
      <p:sp>
        <p:nvSpPr>
          <p:cNvPr id="2" name="Rectangle 1"/>
          <p:cNvSpPr/>
          <p:nvPr/>
        </p:nvSpPr>
        <p:spPr>
          <a:xfrm>
            <a:off x="560563" y="1775312"/>
            <a:ext cx="6095418" cy="2123658"/>
          </a:xfrm>
          <a:prstGeom prst="rect">
            <a:avLst/>
          </a:prstGeom>
        </p:spPr>
        <p:txBody>
          <a:bodyPr wrap="square" numCol="2">
            <a:spAutoFit/>
          </a:bodyPr>
          <a:lstStyle/>
          <a:p>
            <a:pPr fontAlgn="base"/>
            <a:r>
              <a:rPr lang="en-US" sz="1100" b="1" dirty="0"/>
              <a:t>Trailer &amp; Equipment Compartments:</a:t>
            </a:r>
          </a:p>
          <a:p>
            <a:pPr marL="171450" indent="-171450" fontAlgn="base">
              <a:buFont typeface="Arial" panose="020B0604020202020204" pitchFamily="34" charset="0"/>
              <a:buChar char="•"/>
            </a:pPr>
            <a:r>
              <a:rPr lang="en-US" sz="1100" dirty="0"/>
              <a:t>Tandem axle, 7500# capacity  </a:t>
            </a:r>
          </a:p>
          <a:p>
            <a:pPr marL="171450" indent="-171450" fontAlgn="base">
              <a:buFont typeface="Arial" panose="020B0604020202020204" pitchFamily="34" charset="0"/>
              <a:buChar char="•"/>
            </a:pPr>
            <a:r>
              <a:rPr lang="en-US" sz="1100" dirty="0"/>
              <a:t>16” aluminum wheels</a:t>
            </a:r>
          </a:p>
          <a:p>
            <a:pPr marL="171450" indent="-171450" fontAlgn="base">
              <a:buFont typeface="Arial" panose="020B0604020202020204" pitchFamily="34" charset="0"/>
              <a:buChar char="•"/>
            </a:pPr>
            <a:r>
              <a:rPr lang="en-US" sz="1100" dirty="0"/>
              <a:t>All steel frame construction, spray-lined</a:t>
            </a:r>
          </a:p>
          <a:p>
            <a:pPr marL="171450" indent="-171450" fontAlgn="base">
              <a:buFont typeface="Arial" panose="020B0604020202020204" pitchFamily="34" charset="0"/>
              <a:buChar char="•"/>
            </a:pPr>
            <a:r>
              <a:rPr lang="en-US" sz="1100" dirty="0"/>
              <a:t>Electric trailer brakes</a:t>
            </a:r>
          </a:p>
          <a:p>
            <a:pPr marL="171450" indent="-171450" fontAlgn="base">
              <a:buFont typeface="Arial" panose="020B0604020202020204" pitchFamily="34" charset="0"/>
              <a:buChar char="•"/>
            </a:pPr>
            <a:r>
              <a:rPr lang="en-US" sz="1100" dirty="0"/>
              <a:t>IP66 Weatherproof compartments</a:t>
            </a:r>
          </a:p>
          <a:p>
            <a:pPr marL="171450" indent="-171450" fontAlgn="base">
              <a:buFont typeface="Arial" panose="020B0604020202020204" pitchFamily="34" charset="0"/>
              <a:buChar char="•"/>
            </a:pPr>
            <a:r>
              <a:rPr lang="en-US" sz="1100" dirty="0"/>
              <a:t>Lockable latches on every door</a:t>
            </a:r>
          </a:p>
          <a:p>
            <a:pPr marL="171450" indent="-171450" fontAlgn="base">
              <a:buFont typeface="Arial" panose="020B0604020202020204" pitchFamily="34" charset="0"/>
              <a:buChar char="•"/>
            </a:pPr>
            <a:r>
              <a:rPr lang="en-US" sz="1100" dirty="0"/>
              <a:t>Vented </a:t>
            </a:r>
            <a:r>
              <a:rPr lang="en-US" sz="1100" dirty="0" err="1"/>
              <a:t>genset</a:t>
            </a:r>
            <a:r>
              <a:rPr lang="en-US" sz="1100" dirty="0"/>
              <a:t> compartment</a:t>
            </a:r>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r>
              <a:rPr lang="en-US" sz="1100" dirty="0"/>
              <a:t>LED lights with door switches in every</a:t>
            </a:r>
          </a:p>
          <a:p>
            <a:pPr fontAlgn="base"/>
            <a:r>
              <a:rPr lang="en-US" sz="1100" dirty="0"/>
              <a:t>     Compartment</a:t>
            </a:r>
          </a:p>
          <a:p>
            <a:pPr marL="171450" indent="-171450" fontAlgn="base">
              <a:buFont typeface="Arial" panose="020B0604020202020204" pitchFamily="34" charset="0"/>
              <a:buChar char="•"/>
            </a:pPr>
            <a:r>
              <a:rPr lang="en-US" sz="1100" dirty="0"/>
              <a:t>Door catches secure while open</a:t>
            </a:r>
          </a:p>
          <a:p>
            <a:pPr marL="171450" indent="-171450" fontAlgn="base">
              <a:buFont typeface="Arial" panose="020B0604020202020204" pitchFamily="34" charset="0"/>
              <a:buChar char="•"/>
            </a:pPr>
            <a:r>
              <a:rPr lang="en-US" sz="1100" dirty="0"/>
              <a:t>All Stainless hardware </a:t>
            </a:r>
          </a:p>
          <a:p>
            <a:pPr marL="171450" indent="-171450" fontAlgn="base">
              <a:buFont typeface="Arial" panose="020B0604020202020204" pitchFamily="34" charset="0"/>
              <a:buChar char="•"/>
            </a:pPr>
            <a:r>
              <a:rPr lang="en-US" sz="1100" dirty="0"/>
              <a:t>Painted heavy aluminum compartment framing, ceiling and wall surfaces</a:t>
            </a:r>
          </a:p>
          <a:p>
            <a:pPr marL="171450" indent="-171450" fontAlgn="base">
              <a:buFont typeface="Arial" panose="020B0604020202020204" pitchFamily="34" charset="0"/>
              <a:buChar char="•"/>
            </a:pPr>
            <a:r>
              <a:rPr lang="en-US" sz="1100" dirty="0"/>
              <a:t>Air-conditioned equipment compartments</a:t>
            </a:r>
          </a:p>
          <a:p>
            <a:pPr marL="171450" indent="-171450" fontAlgn="base">
              <a:buFont typeface="Arial" panose="020B0604020202020204" pitchFamily="34" charset="0"/>
              <a:buChar char="•"/>
            </a:pPr>
            <a:endParaRPr lang="en-US" sz="1200" dirty="0">
              <a:latin typeface="inherit"/>
            </a:endParaRPr>
          </a:p>
          <a:p>
            <a:pPr fontAlgn="base"/>
            <a:endParaRPr lang="en-US" sz="1200" b="0" i="0" dirty="0">
              <a:effectLst/>
              <a:latin typeface="inherit"/>
            </a:endParaRPr>
          </a:p>
        </p:txBody>
      </p:sp>
      <p:sp>
        <p:nvSpPr>
          <p:cNvPr id="13" name="Rectangle 12"/>
          <p:cNvSpPr/>
          <p:nvPr/>
        </p:nvSpPr>
        <p:spPr>
          <a:xfrm>
            <a:off x="560562" y="3348717"/>
            <a:ext cx="5989094" cy="2308324"/>
          </a:xfrm>
          <a:prstGeom prst="rect">
            <a:avLst/>
          </a:prstGeom>
        </p:spPr>
        <p:txBody>
          <a:bodyPr wrap="square" numCol="2">
            <a:spAutoFit/>
          </a:bodyPr>
          <a:lstStyle/>
          <a:p>
            <a:pPr fontAlgn="base"/>
            <a:r>
              <a:rPr lang="en-US" sz="1100" b="1" dirty="0"/>
              <a:t>Diesel Generator Power System:</a:t>
            </a:r>
          </a:p>
          <a:p>
            <a:pPr marL="171450" indent="-171450" fontAlgn="base">
              <a:buFont typeface="Arial" panose="020B0604020202020204" pitchFamily="34" charset="0"/>
              <a:buChar char="•"/>
            </a:pPr>
            <a:r>
              <a:rPr lang="en-US" sz="1100" dirty="0"/>
              <a:t>Quiet 10Kw water-cooled diesel </a:t>
            </a:r>
            <a:r>
              <a:rPr lang="en-US" sz="1100" dirty="0" err="1"/>
              <a:t>genset</a:t>
            </a:r>
            <a:endParaRPr lang="en-US" sz="1100" dirty="0"/>
          </a:p>
          <a:p>
            <a:pPr marL="171450" indent="-171450" fontAlgn="base">
              <a:buFont typeface="Arial" panose="020B0604020202020204" pitchFamily="34" charset="0"/>
              <a:buChar char="•"/>
            </a:pPr>
            <a:r>
              <a:rPr lang="en-US" sz="1100" dirty="0"/>
              <a:t>93 Gallon fuel cell w/ electric pump</a:t>
            </a:r>
          </a:p>
          <a:p>
            <a:pPr marL="171450" indent="-171450" fontAlgn="base">
              <a:buFont typeface="Arial" panose="020B0604020202020204" pitchFamily="34" charset="0"/>
              <a:buChar char="•"/>
            </a:pPr>
            <a:r>
              <a:rPr lang="en-US" sz="1100" dirty="0"/>
              <a:t>Digital generator voltage control</a:t>
            </a:r>
          </a:p>
          <a:p>
            <a:pPr marL="171450" indent="-171450" fontAlgn="base">
              <a:buFont typeface="Arial" panose="020B0604020202020204" pitchFamily="34" charset="0"/>
              <a:buChar char="•"/>
            </a:pPr>
            <a:r>
              <a:rPr lang="en-US" sz="1100" dirty="0"/>
              <a:t>Automatic Transfer Switch</a:t>
            </a:r>
          </a:p>
          <a:p>
            <a:pPr marL="171450" indent="-171450" fontAlgn="base">
              <a:buFont typeface="Arial" panose="020B0604020202020204" pitchFamily="34" charset="0"/>
              <a:buChar char="•"/>
            </a:pPr>
            <a:r>
              <a:rPr lang="en-US" sz="1100" dirty="0"/>
              <a:t>Integrated battery chargers</a:t>
            </a:r>
          </a:p>
          <a:p>
            <a:pPr marL="171450" indent="-171450" fontAlgn="base">
              <a:buFont typeface="Arial" panose="020B0604020202020204" pitchFamily="34" charset="0"/>
              <a:buChar char="•"/>
            </a:pPr>
            <a:r>
              <a:rPr lang="en-US" sz="1100" dirty="0"/>
              <a:t>Auto-start feature</a:t>
            </a:r>
          </a:p>
          <a:p>
            <a:pPr marL="171450" indent="-171450" fontAlgn="base">
              <a:buFont typeface="Arial" panose="020B0604020202020204" pitchFamily="34" charset="0"/>
              <a:buChar char="•"/>
            </a:pPr>
            <a:r>
              <a:rPr lang="en-US" sz="1100" dirty="0"/>
              <a:t>AC &amp; DC Control Panels</a:t>
            </a:r>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r>
              <a:rPr lang="en-US" sz="1100" dirty="0"/>
              <a:t>LED lighting on control panels</a:t>
            </a:r>
          </a:p>
          <a:p>
            <a:pPr marL="171450" indent="-171450" fontAlgn="base">
              <a:buFont typeface="Arial" panose="020B0604020202020204" pitchFamily="34" charset="0"/>
              <a:buChar char="•"/>
            </a:pPr>
            <a:r>
              <a:rPr lang="en-US" sz="1100" dirty="0"/>
              <a:t>Multiple GFI power outlets</a:t>
            </a:r>
          </a:p>
          <a:p>
            <a:pPr marL="171450" indent="-171450" fontAlgn="base">
              <a:buFont typeface="Arial" panose="020B0604020202020204" pitchFamily="34" charset="0"/>
              <a:buChar char="•"/>
            </a:pPr>
            <a:r>
              <a:rPr lang="en-US" sz="1100" dirty="0"/>
              <a:t>12VDC power supply in equipment</a:t>
            </a:r>
          </a:p>
          <a:p>
            <a:pPr fontAlgn="base"/>
            <a:r>
              <a:rPr lang="en-US" sz="1100" dirty="0"/>
              <a:t>     rack and on mast junction enclosure</a:t>
            </a:r>
          </a:p>
          <a:p>
            <a:pPr marL="171450" indent="-171450" fontAlgn="base">
              <a:buFont typeface="Arial" panose="020B0604020202020204" pitchFamily="34" charset="0"/>
              <a:buChar char="•"/>
            </a:pPr>
            <a:r>
              <a:rPr lang="en-US" sz="1100" dirty="0"/>
              <a:t>Master DC power switch</a:t>
            </a:r>
          </a:p>
          <a:p>
            <a:pPr marL="171450" indent="-171450" fontAlgn="base">
              <a:buFont typeface="Arial" panose="020B0604020202020204" pitchFamily="34" charset="0"/>
              <a:buChar char="•"/>
            </a:pPr>
            <a:r>
              <a:rPr lang="en-US" sz="1100" dirty="0"/>
              <a:t>Mast-mounted high lumen LED scene</a:t>
            </a:r>
          </a:p>
          <a:p>
            <a:pPr fontAlgn="base"/>
            <a:r>
              <a:rPr lang="en-US" sz="1100" dirty="0"/>
              <a:t>    lighting system</a:t>
            </a:r>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fontAlgn="base"/>
            <a:endParaRPr lang="en-US" sz="1100" b="0" i="0" dirty="0">
              <a:effectLst/>
            </a:endParaRPr>
          </a:p>
        </p:txBody>
      </p:sp>
      <p:sp>
        <p:nvSpPr>
          <p:cNvPr id="16" name="Rectangle 15"/>
          <p:cNvSpPr/>
          <p:nvPr/>
        </p:nvSpPr>
        <p:spPr>
          <a:xfrm>
            <a:off x="613725" y="4950096"/>
            <a:ext cx="5989094" cy="2492990"/>
          </a:xfrm>
          <a:prstGeom prst="rect">
            <a:avLst/>
          </a:prstGeom>
        </p:spPr>
        <p:txBody>
          <a:bodyPr wrap="square" numCol="2">
            <a:spAutoFit/>
          </a:bodyPr>
          <a:lstStyle/>
          <a:p>
            <a:pPr fontAlgn="base"/>
            <a:r>
              <a:rPr lang="en-US" sz="1100" b="1" dirty="0"/>
              <a:t>Pneumatic Telescopic Mast:</a:t>
            </a:r>
          </a:p>
          <a:p>
            <a:pPr marL="171450" indent="-171450" fontAlgn="base">
              <a:buFont typeface="Arial" panose="020B0604020202020204" pitchFamily="34" charset="0"/>
              <a:buChar char="•"/>
            </a:pPr>
            <a:r>
              <a:rPr lang="en-US" sz="1100" dirty="0"/>
              <a:t>50’ elevation at full extension</a:t>
            </a:r>
          </a:p>
          <a:p>
            <a:pPr marL="171450" indent="-171450" fontAlgn="base">
              <a:buFont typeface="Arial" panose="020B0604020202020204" pitchFamily="34" charset="0"/>
              <a:buChar char="•"/>
            </a:pPr>
            <a:r>
              <a:rPr lang="en-US" sz="1100" dirty="0"/>
              <a:t>Dual air compressors</a:t>
            </a:r>
          </a:p>
          <a:p>
            <a:pPr marL="171450" indent="-171450" fontAlgn="base">
              <a:buFont typeface="Arial" panose="020B0604020202020204" pitchFamily="34" charset="0"/>
              <a:buChar char="•"/>
            </a:pPr>
            <a:r>
              <a:rPr lang="en-US" sz="1100" dirty="0"/>
              <a:t>Compressed air tank</a:t>
            </a:r>
          </a:p>
          <a:p>
            <a:pPr marL="171450" indent="-171450" fontAlgn="base">
              <a:buFont typeface="Arial" panose="020B0604020202020204" pitchFamily="34" charset="0"/>
              <a:buChar char="•"/>
            </a:pPr>
            <a:r>
              <a:rPr lang="en-US" sz="1100" dirty="0"/>
              <a:t>Electric rocker switch operation</a:t>
            </a:r>
          </a:p>
          <a:p>
            <a:pPr marL="171450" indent="-171450" fontAlgn="base">
              <a:buFont typeface="Arial" panose="020B0604020202020204" pitchFamily="34" charset="0"/>
              <a:buChar char="•"/>
            </a:pPr>
            <a:r>
              <a:rPr lang="en-US" sz="1100" dirty="0"/>
              <a:t>Configurable mast head</a:t>
            </a:r>
          </a:p>
          <a:p>
            <a:pPr marL="171450" indent="-171450" fontAlgn="base">
              <a:buFont typeface="Arial" panose="020B0604020202020204" pitchFamily="34" charset="0"/>
              <a:buChar char="•"/>
            </a:pPr>
            <a:r>
              <a:rPr lang="en-US" sz="1100" dirty="0"/>
              <a:t>Heavy duty </a:t>
            </a:r>
            <a:r>
              <a:rPr lang="en-US" sz="1100" dirty="0" err="1"/>
              <a:t>Ny</a:t>
            </a:r>
            <a:r>
              <a:rPr lang="en-US" sz="1100" dirty="0"/>
              <a:t>-Coil cabling system</a:t>
            </a:r>
          </a:p>
          <a:p>
            <a:pPr marL="169863" indent="-169863" fontAlgn="base"/>
            <a:r>
              <a:rPr lang="en-US" sz="1100" dirty="0"/>
              <a:t>     with LMR-400 (3), DC power, and </a:t>
            </a:r>
            <a:r>
              <a:rPr lang="en-US" sz="1100" dirty="0" err="1"/>
              <a:t>ethernet</a:t>
            </a:r>
            <a:r>
              <a:rPr lang="en-US" sz="1100" dirty="0"/>
              <a:t> cables (4)</a:t>
            </a:r>
          </a:p>
          <a:p>
            <a:pPr fontAlgn="base"/>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r>
              <a:rPr lang="en-US" sz="1100" dirty="0"/>
              <a:t>Heavy duty aluminum mast sections</a:t>
            </a:r>
          </a:p>
          <a:p>
            <a:pPr marL="171450" indent="-171450" fontAlgn="base">
              <a:buFont typeface="Arial" panose="020B0604020202020204" pitchFamily="34" charset="0"/>
              <a:buChar char="•"/>
            </a:pPr>
            <a:r>
              <a:rPr lang="en-US" sz="1100" dirty="0"/>
              <a:t>Pressure relief valve</a:t>
            </a:r>
          </a:p>
          <a:p>
            <a:pPr marL="171450" indent="-171450" fontAlgn="base">
              <a:buFont typeface="Arial" panose="020B0604020202020204" pitchFamily="34" charset="0"/>
              <a:buChar char="•"/>
            </a:pPr>
            <a:r>
              <a:rPr lang="en-US" sz="1100" dirty="0"/>
              <a:t>Stowed mast elevation at 10’</a:t>
            </a:r>
          </a:p>
          <a:p>
            <a:pPr fontAlgn="base"/>
            <a:endParaRPr lang="en-US" sz="1100" dirty="0"/>
          </a:p>
          <a:p>
            <a:pPr marL="171450" indent="-171450" fontAlgn="base">
              <a:buFont typeface="Arial" panose="020B0604020202020204" pitchFamily="34" charset="0"/>
              <a:buChar char="•"/>
            </a:pPr>
            <a:endParaRPr lang="en-US" sz="1200" dirty="0">
              <a:latin typeface="inherit"/>
            </a:endParaRPr>
          </a:p>
          <a:p>
            <a:pPr fontAlgn="base"/>
            <a:endParaRPr lang="en-US" sz="1200" b="0" i="0" dirty="0">
              <a:effectLst/>
              <a:latin typeface="inherit"/>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64147" y="5672123"/>
            <a:ext cx="2337484" cy="3116646"/>
          </a:xfrm>
          <a:prstGeom prst="rect">
            <a:avLst/>
          </a:prstGeom>
          <a:ln>
            <a:noFill/>
          </a:ln>
          <a:effectLst>
            <a:softEdge rad="112500"/>
          </a:effectLst>
        </p:spPr>
      </p:pic>
    </p:spTree>
    <p:extLst>
      <p:ext uri="{BB962C8B-B14F-4D97-AF65-F5344CB8AC3E}">
        <p14:creationId xmlns:p14="http://schemas.microsoft.com/office/powerpoint/2010/main" val="697908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6596" y="443892"/>
            <a:ext cx="5755102" cy="954107"/>
          </a:xfrm>
          <a:prstGeom prst="rect">
            <a:avLst/>
          </a:prstGeom>
          <a:noFill/>
        </p:spPr>
        <p:txBody>
          <a:bodyPr wrap="none" rtlCol="0">
            <a:spAutoFit/>
          </a:bodyPr>
          <a:lstStyle/>
          <a:p>
            <a:r>
              <a:rPr lang="en-US" sz="2800" b="1" dirty="0">
                <a:solidFill>
                  <a:schemeClr val="tx2">
                    <a:lumMod val="50000"/>
                  </a:schemeClr>
                </a:solidFill>
                <a:latin typeface="Arial" panose="020B0604020202020204" pitchFamily="34" charset="0"/>
                <a:cs typeface="Arial" panose="020B0604020202020204" pitchFamily="34" charset="0"/>
              </a:rPr>
              <a:t>Mobile Cellular Communications</a:t>
            </a:r>
          </a:p>
          <a:p>
            <a:r>
              <a:rPr lang="en-US" sz="2800" b="1" dirty="0">
                <a:solidFill>
                  <a:schemeClr val="tx2">
                    <a:lumMod val="50000"/>
                  </a:schemeClr>
                </a:solidFill>
                <a:latin typeface="Arial" panose="020B0604020202020204" pitchFamily="34" charset="0"/>
                <a:cs typeface="Arial" panose="020B0604020202020204" pitchFamily="34" charset="0"/>
              </a:rPr>
              <a:t>System Features (continued)</a:t>
            </a:r>
          </a:p>
        </p:txBody>
      </p:sp>
      <p:cxnSp>
        <p:nvCxnSpPr>
          <p:cNvPr id="6" name="Straight Connector 5"/>
          <p:cNvCxnSpPr/>
          <p:nvPr/>
        </p:nvCxnSpPr>
        <p:spPr>
          <a:xfrm>
            <a:off x="641778" y="1501516"/>
            <a:ext cx="5831457" cy="0"/>
          </a:xfrm>
          <a:prstGeom prst="line">
            <a:avLst/>
          </a:prstGeom>
          <a:ln w="152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778" y="6749112"/>
            <a:ext cx="1777965" cy="799526"/>
          </a:xfrm>
          <a:prstGeom prst="rect">
            <a:avLst/>
          </a:prstGeom>
        </p:spPr>
      </p:pic>
      <p:sp>
        <p:nvSpPr>
          <p:cNvPr id="12" name="TextBox 11"/>
          <p:cNvSpPr txBox="1"/>
          <p:nvPr/>
        </p:nvSpPr>
        <p:spPr>
          <a:xfrm>
            <a:off x="560562" y="7581586"/>
            <a:ext cx="1901483" cy="600164"/>
          </a:xfrm>
          <a:prstGeom prst="rect">
            <a:avLst/>
          </a:prstGeom>
          <a:noFill/>
        </p:spPr>
        <p:txBody>
          <a:bodyPr wrap="none" rtlCol="0">
            <a:spAutoFit/>
          </a:bodyPr>
          <a:lstStyle/>
          <a:p>
            <a:r>
              <a:rPr lang="en-US" sz="1100" dirty="0"/>
              <a:t>3520 S. Sam Houston Pkwy. E.</a:t>
            </a:r>
          </a:p>
          <a:p>
            <a:r>
              <a:rPr lang="en-US" sz="1100" dirty="0"/>
              <a:t>Suite 400</a:t>
            </a:r>
          </a:p>
          <a:p>
            <a:r>
              <a:rPr lang="en-US" sz="1100" dirty="0"/>
              <a:t>Houston , Texas 77047</a:t>
            </a:r>
          </a:p>
        </p:txBody>
      </p:sp>
      <p:cxnSp>
        <p:nvCxnSpPr>
          <p:cNvPr id="14" name="Straight Connector 13"/>
          <p:cNvCxnSpPr/>
          <p:nvPr/>
        </p:nvCxnSpPr>
        <p:spPr>
          <a:xfrm>
            <a:off x="629577" y="8320250"/>
            <a:ext cx="2289195"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76092" y="8320250"/>
            <a:ext cx="1603324" cy="400110"/>
          </a:xfrm>
          <a:prstGeom prst="rect">
            <a:avLst/>
          </a:prstGeom>
          <a:noFill/>
        </p:spPr>
        <p:txBody>
          <a:bodyPr wrap="none" rtlCol="0">
            <a:spAutoFit/>
          </a:bodyPr>
          <a:lstStyle/>
          <a:p>
            <a:r>
              <a:rPr lang="en-US" sz="1000" dirty="0"/>
              <a:t>MAIN      713 955 5300</a:t>
            </a:r>
          </a:p>
          <a:p>
            <a:r>
              <a:rPr lang="en-US" sz="1000" dirty="0"/>
              <a:t>info@ProactiveEnergy.com</a:t>
            </a:r>
          </a:p>
        </p:txBody>
      </p:sp>
      <p:sp>
        <p:nvSpPr>
          <p:cNvPr id="2" name="Rectangle 1"/>
          <p:cNvSpPr/>
          <p:nvPr/>
        </p:nvSpPr>
        <p:spPr>
          <a:xfrm>
            <a:off x="560563" y="1775312"/>
            <a:ext cx="5989094" cy="2492990"/>
          </a:xfrm>
          <a:prstGeom prst="rect">
            <a:avLst/>
          </a:prstGeom>
        </p:spPr>
        <p:txBody>
          <a:bodyPr wrap="square" numCol="2">
            <a:spAutoFit/>
          </a:bodyPr>
          <a:lstStyle/>
          <a:p>
            <a:pPr fontAlgn="base"/>
            <a:r>
              <a:rPr lang="en-US" sz="1100" b="1" dirty="0"/>
              <a:t>Very Small Aperture Terminal (VSAT) System:</a:t>
            </a:r>
          </a:p>
          <a:p>
            <a:pPr marL="171450" indent="-171450" fontAlgn="base">
              <a:buFont typeface="Arial" panose="020B0604020202020204" pitchFamily="34" charset="0"/>
              <a:buChar char="•"/>
            </a:pPr>
            <a:r>
              <a:rPr lang="en-US" sz="1100" dirty="0"/>
              <a:t>Auto-Acquire Single Button Operation</a:t>
            </a:r>
          </a:p>
          <a:p>
            <a:pPr marL="171450" indent="-171450" fontAlgn="base">
              <a:buFont typeface="Arial" panose="020B0604020202020204" pitchFamily="34" charset="0"/>
              <a:buChar char="•"/>
            </a:pPr>
            <a:r>
              <a:rPr lang="en-US" sz="1100" dirty="0"/>
              <a:t>1.2M Ku / </a:t>
            </a:r>
            <a:r>
              <a:rPr lang="en-US" sz="1100" dirty="0" err="1"/>
              <a:t>Ka</a:t>
            </a:r>
            <a:r>
              <a:rPr lang="en-US" sz="1100" dirty="0"/>
              <a:t> Band or 1.8M C-Band</a:t>
            </a:r>
          </a:p>
          <a:p>
            <a:pPr marL="171450" indent="-171450" fontAlgn="base">
              <a:buFont typeface="Arial" panose="020B0604020202020204" pitchFamily="34" charset="0"/>
              <a:buChar char="•"/>
            </a:pPr>
            <a:r>
              <a:rPr lang="en-US" sz="1100" dirty="0" err="1"/>
              <a:t>iDirect</a:t>
            </a:r>
            <a:r>
              <a:rPr lang="en-US" sz="1100" dirty="0"/>
              <a:t> Evolution Satellite Router</a:t>
            </a:r>
          </a:p>
          <a:p>
            <a:pPr marL="171450" indent="-171450" fontAlgn="base">
              <a:buFont typeface="Arial" panose="020B0604020202020204" pitchFamily="34" charset="0"/>
              <a:buChar char="•"/>
            </a:pPr>
            <a:r>
              <a:rPr lang="en-US" sz="1100" dirty="0"/>
              <a:t>Rugged, proven and reliable drive</a:t>
            </a:r>
          </a:p>
          <a:p>
            <a:pPr fontAlgn="base"/>
            <a:r>
              <a:rPr lang="en-US" sz="1100" dirty="0"/>
              <a:t>    motors and components</a:t>
            </a:r>
          </a:p>
          <a:p>
            <a:pPr marL="171450" indent="-171450" fontAlgn="base">
              <a:buFont typeface="Arial" panose="020B0604020202020204" pitchFamily="34" charset="0"/>
              <a:buChar char="•"/>
            </a:pPr>
            <a:r>
              <a:rPr lang="en-US" sz="1100" dirty="0"/>
              <a:t>Minimal preventive maintenance</a:t>
            </a:r>
          </a:p>
          <a:p>
            <a:pPr marL="171450" indent="-171450" fontAlgn="base">
              <a:buFont typeface="Arial" panose="020B0604020202020204" pitchFamily="34" charset="0"/>
              <a:buChar char="•"/>
            </a:pPr>
            <a:r>
              <a:rPr lang="en-US" sz="1100" dirty="0"/>
              <a:t>Configurable for anywhere in the world</a:t>
            </a:r>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r>
              <a:rPr lang="en-US" sz="1100" dirty="0"/>
              <a:t>Quick satellite acquisition with no</a:t>
            </a:r>
          </a:p>
          <a:p>
            <a:pPr fontAlgn="base"/>
            <a:r>
              <a:rPr lang="en-US" sz="1100" dirty="0"/>
              <a:t>    required pointing experience</a:t>
            </a:r>
          </a:p>
          <a:p>
            <a:pPr marL="171450" indent="-171450" fontAlgn="base">
              <a:buFont typeface="Arial" panose="020B0604020202020204" pitchFamily="34" charset="0"/>
              <a:buChar char="•"/>
            </a:pPr>
            <a:r>
              <a:rPr lang="en-US" sz="1100" dirty="0"/>
              <a:t>Weatherproof components, IFL cabling</a:t>
            </a:r>
          </a:p>
          <a:p>
            <a:pPr fontAlgn="base"/>
            <a:r>
              <a:rPr lang="en-US" sz="1100" dirty="0"/>
              <a:t>    and connectors</a:t>
            </a:r>
          </a:p>
          <a:p>
            <a:pPr marL="171450" indent="-171450" fontAlgn="base">
              <a:buFont typeface="Arial" panose="020B0604020202020204" pitchFamily="34" charset="0"/>
              <a:buChar char="•"/>
            </a:pPr>
            <a:r>
              <a:rPr lang="en-US" sz="1100" dirty="0"/>
              <a:t>AC powered BUC with LED transmit</a:t>
            </a:r>
          </a:p>
          <a:p>
            <a:pPr fontAlgn="base"/>
            <a:r>
              <a:rPr lang="en-US" sz="1100" dirty="0"/>
              <a:t>    indicator</a:t>
            </a:r>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fontAlgn="base"/>
            <a:endParaRPr lang="en-US" sz="1100" b="0" i="0" dirty="0">
              <a:effectLst/>
            </a:endParaRPr>
          </a:p>
        </p:txBody>
      </p:sp>
      <p:sp>
        <p:nvSpPr>
          <p:cNvPr id="17" name="Rectangle 16"/>
          <p:cNvSpPr/>
          <p:nvPr/>
        </p:nvSpPr>
        <p:spPr>
          <a:xfrm>
            <a:off x="586596" y="3449685"/>
            <a:ext cx="5989094" cy="2631490"/>
          </a:xfrm>
          <a:prstGeom prst="rect">
            <a:avLst/>
          </a:prstGeom>
        </p:spPr>
        <p:txBody>
          <a:bodyPr wrap="square" numCol="1">
            <a:spAutoFit/>
          </a:bodyPr>
          <a:lstStyle/>
          <a:p>
            <a:pPr fontAlgn="base"/>
            <a:r>
              <a:rPr lang="en-US" sz="1100" b="1" dirty="0"/>
              <a:t>2G / 3G GSM Cellular Base Station:</a:t>
            </a:r>
          </a:p>
          <a:p>
            <a:pPr marL="171450" indent="-171450" fontAlgn="base">
              <a:buFont typeface="Arial" panose="020B0604020202020204" pitchFamily="34" charset="0"/>
              <a:buChar char="•"/>
            </a:pPr>
            <a:r>
              <a:rPr lang="en-US" sz="1100" dirty="0"/>
              <a:t>Private GSM network or GSM system</a:t>
            </a:r>
          </a:p>
          <a:p>
            <a:pPr fontAlgn="base"/>
            <a:r>
              <a:rPr lang="en-US" sz="1100" dirty="0"/>
              <a:t>    extension</a:t>
            </a:r>
          </a:p>
          <a:p>
            <a:pPr marL="171450" indent="-171450" fontAlgn="base">
              <a:buFont typeface="Arial" panose="020B0604020202020204" pitchFamily="34" charset="0"/>
              <a:buChar char="•"/>
            </a:pPr>
            <a:r>
              <a:rPr lang="en-US" sz="1100" dirty="0"/>
              <a:t>Up to 100 concurrent GSM sessions</a:t>
            </a:r>
          </a:p>
          <a:p>
            <a:pPr marL="171450" indent="-171450" fontAlgn="base">
              <a:buFont typeface="Arial" panose="020B0604020202020204" pitchFamily="34" charset="0"/>
              <a:buChar char="•"/>
            </a:pPr>
            <a:r>
              <a:rPr lang="en-US" sz="1100" dirty="0"/>
              <a:t>Rack-Mounted, compact base radios</a:t>
            </a:r>
          </a:p>
          <a:p>
            <a:pPr marL="171450" indent="-171450" fontAlgn="base">
              <a:buFont typeface="Arial" panose="020B0604020202020204" pitchFamily="34" charset="0"/>
              <a:buChar char="•"/>
            </a:pPr>
            <a:r>
              <a:rPr lang="en-US" sz="1100" dirty="0" err="1"/>
              <a:t>Sectorized</a:t>
            </a:r>
            <a:r>
              <a:rPr lang="en-US" sz="1100" dirty="0"/>
              <a:t> 120° Panel Antennas </a:t>
            </a:r>
          </a:p>
          <a:p>
            <a:pPr fontAlgn="base"/>
            <a:r>
              <a:rPr lang="en-US" sz="1100" dirty="0"/>
              <a:t>    provide true 360 degree coverage</a:t>
            </a:r>
          </a:p>
          <a:p>
            <a:pPr marL="171450" indent="-171450" fontAlgn="base">
              <a:buFont typeface="Arial" panose="020B0604020202020204" pitchFamily="34" charset="0"/>
              <a:buChar char="•"/>
            </a:pPr>
            <a:r>
              <a:rPr lang="en-US" sz="1100" dirty="0"/>
              <a:t>Up to 50’ Elevation</a:t>
            </a:r>
          </a:p>
          <a:p>
            <a:pPr marL="171450" indent="-171450" fontAlgn="base">
              <a:buFont typeface="Arial" panose="020B0604020202020204" pitchFamily="34" charset="0"/>
              <a:buChar char="•"/>
            </a:pPr>
            <a:r>
              <a:rPr lang="en-US" sz="1100" dirty="0"/>
              <a:t>Configurable for global or local connection</a:t>
            </a:r>
          </a:p>
          <a:p>
            <a:pPr marL="171450" indent="-171450" fontAlgn="base">
              <a:buFont typeface="Arial" panose="020B0604020202020204" pitchFamily="34" charset="0"/>
              <a:buChar char="•"/>
            </a:pPr>
            <a:r>
              <a:rPr lang="en-US" sz="1100" dirty="0"/>
              <a:t>Remote monitoring, configuration &amp; support</a:t>
            </a:r>
          </a:p>
          <a:p>
            <a:pPr marL="171450" indent="-171450" fontAlgn="base">
              <a:buFont typeface="Arial" panose="020B0604020202020204" pitchFamily="34" charset="0"/>
              <a:buChar char="•"/>
            </a:pPr>
            <a:r>
              <a:rPr lang="en-US" sz="1100" dirty="0"/>
              <a:t>Weatherproof components, IFL cabling</a:t>
            </a:r>
          </a:p>
          <a:p>
            <a:pPr fontAlgn="base"/>
            <a:r>
              <a:rPr lang="en-US" sz="1100" dirty="0"/>
              <a:t>    and connectors</a:t>
            </a:r>
          </a:p>
          <a:p>
            <a:pPr marL="171450" indent="-171450" fontAlgn="base">
              <a:buFont typeface="Arial" panose="020B0604020202020204" pitchFamily="34" charset="0"/>
              <a:buChar char="•"/>
            </a:pPr>
            <a:endParaRPr lang="en-US" sz="1100" dirty="0"/>
          </a:p>
          <a:p>
            <a:pPr marL="171450" indent="-171450" fontAlgn="base">
              <a:buFont typeface="Arial" panose="020B0604020202020204" pitchFamily="34" charset="0"/>
              <a:buChar char="•"/>
            </a:pPr>
            <a:endParaRPr lang="en-US" sz="1100" dirty="0"/>
          </a:p>
          <a:p>
            <a:pPr fontAlgn="base"/>
            <a:endParaRPr lang="en-US" sz="1100" b="0" i="0" dirty="0">
              <a:effectLst/>
            </a:endParaRPr>
          </a:p>
        </p:txBody>
      </p:sp>
      <p:pic>
        <p:nvPicPr>
          <p:cNvPr id="7" name="Picture 6"/>
          <p:cNvPicPr>
            <a:picLocks noChangeAspect="1"/>
          </p:cNvPicPr>
          <p:nvPr/>
        </p:nvPicPr>
        <p:blipFill>
          <a:blip r:embed="rId3"/>
          <a:stretch>
            <a:fillRect/>
          </a:stretch>
        </p:blipFill>
        <p:spPr>
          <a:xfrm>
            <a:off x="3537006" y="3380435"/>
            <a:ext cx="2804692" cy="2343456"/>
          </a:xfrm>
          <a:prstGeom prst="rect">
            <a:avLst/>
          </a:prstGeom>
          <a:ln>
            <a:noFill/>
          </a:ln>
          <a:effectLst>
            <a:softEdge rad="112500"/>
          </a:effectLst>
        </p:spPr>
      </p:pic>
      <p:sp>
        <p:nvSpPr>
          <p:cNvPr id="18" name="Rectangle 17"/>
          <p:cNvSpPr/>
          <p:nvPr/>
        </p:nvSpPr>
        <p:spPr>
          <a:xfrm>
            <a:off x="3152588" y="5942675"/>
            <a:ext cx="3397069" cy="3016210"/>
          </a:xfrm>
          <a:prstGeom prst="rect">
            <a:avLst/>
          </a:prstGeom>
        </p:spPr>
        <p:txBody>
          <a:bodyPr wrap="square" numCol="1">
            <a:spAutoFit/>
          </a:bodyPr>
          <a:lstStyle/>
          <a:p>
            <a:pPr fontAlgn="base"/>
            <a:r>
              <a:rPr lang="en-US" sz="1100" b="1" dirty="0"/>
              <a:t>802.11g Wi-Fi and IP Video Systems:</a:t>
            </a:r>
          </a:p>
          <a:p>
            <a:pPr marL="171450" indent="-171450" fontAlgn="base">
              <a:buFont typeface="Arial" panose="020B0604020202020204" pitchFamily="34" charset="0"/>
              <a:buChar char="•"/>
            </a:pPr>
            <a:r>
              <a:rPr lang="en-US" sz="1100" dirty="0"/>
              <a:t>2Ghz/5Ghz Wi-Fi via high power outdoor</a:t>
            </a:r>
          </a:p>
          <a:p>
            <a:pPr fontAlgn="base"/>
            <a:r>
              <a:rPr lang="en-US" sz="1100" dirty="0"/>
              <a:t>    MIMO access point</a:t>
            </a:r>
          </a:p>
          <a:p>
            <a:pPr marL="171450" indent="-171450" fontAlgn="base">
              <a:buFont typeface="Arial" panose="020B0604020202020204" pitchFamily="34" charset="0"/>
              <a:buChar char="•"/>
            </a:pPr>
            <a:r>
              <a:rPr lang="en-US" sz="1100" dirty="0"/>
              <a:t>Up to 200 Meter access radius with 50’ mast</a:t>
            </a:r>
          </a:p>
          <a:p>
            <a:pPr marL="171450" indent="-171450" fontAlgn="base">
              <a:buFont typeface="Arial" panose="020B0604020202020204" pitchFamily="34" charset="0"/>
              <a:buChar char="•"/>
            </a:pPr>
            <a:r>
              <a:rPr lang="en-US" sz="1100" dirty="0"/>
              <a:t>Multiple SSIDs and VLANs</a:t>
            </a:r>
          </a:p>
          <a:p>
            <a:pPr marL="171450" indent="-171450" fontAlgn="base">
              <a:buFont typeface="Arial" panose="020B0604020202020204" pitchFamily="34" charset="0"/>
              <a:buChar char="•"/>
            </a:pPr>
            <a:r>
              <a:rPr lang="en-US" sz="1100" dirty="0"/>
              <a:t>6 Megapixel hemispherical video sensors</a:t>
            </a:r>
          </a:p>
          <a:p>
            <a:pPr fontAlgn="base"/>
            <a:r>
              <a:rPr lang="en-US" sz="1100" dirty="0"/>
              <a:t>    provide 360 degree fields of view</a:t>
            </a:r>
          </a:p>
          <a:p>
            <a:pPr marL="171450" indent="-171450" fontAlgn="base">
              <a:buFont typeface="Arial" panose="020B0604020202020204" pitchFamily="34" charset="0"/>
              <a:buChar char="•"/>
            </a:pPr>
            <a:r>
              <a:rPr lang="en-US" sz="1100" dirty="0"/>
              <a:t>Digital pan/tilt/zoom operation – no moving</a:t>
            </a:r>
          </a:p>
          <a:p>
            <a:pPr fontAlgn="base"/>
            <a:r>
              <a:rPr lang="en-US" sz="1100" dirty="0"/>
              <a:t>    parts to fail</a:t>
            </a:r>
          </a:p>
          <a:p>
            <a:pPr marL="171450" indent="-171450" fontAlgn="base">
              <a:buFont typeface="Arial" panose="020B0604020202020204" pitchFamily="34" charset="0"/>
              <a:buChar char="•"/>
            </a:pPr>
            <a:r>
              <a:rPr lang="en-US" sz="1100" dirty="0"/>
              <a:t>Web server / web interface / software view</a:t>
            </a:r>
          </a:p>
          <a:p>
            <a:pPr marL="171450" indent="-171450" fontAlgn="base">
              <a:buFont typeface="Arial" panose="020B0604020202020204" pitchFamily="34" charset="0"/>
              <a:buChar char="•"/>
            </a:pPr>
            <a:r>
              <a:rPr lang="en-US" sz="1100" dirty="0"/>
              <a:t>On camera storage – up to 256Gb</a:t>
            </a:r>
          </a:p>
          <a:p>
            <a:pPr marL="171450" indent="-171450" fontAlgn="base">
              <a:buFont typeface="Arial" panose="020B0604020202020204" pitchFamily="34" charset="0"/>
              <a:buChar char="•"/>
            </a:pPr>
            <a:r>
              <a:rPr lang="en-US" sz="1100" dirty="0"/>
              <a:t>Auto notification via e-mail, SMS, voice</a:t>
            </a:r>
          </a:p>
          <a:p>
            <a:pPr marL="171450" indent="-171450" fontAlgn="base">
              <a:buFont typeface="Arial" panose="020B0604020202020204" pitchFamily="34" charset="0"/>
              <a:buChar char="•"/>
            </a:pPr>
            <a:r>
              <a:rPr lang="en-US" sz="1100" dirty="0"/>
              <a:t>Remote monitoring, configuration &amp; support</a:t>
            </a:r>
          </a:p>
          <a:p>
            <a:pPr marL="171450" indent="-171450" fontAlgn="base">
              <a:buFont typeface="Arial" panose="020B0604020202020204" pitchFamily="34" charset="0"/>
              <a:buChar char="•"/>
            </a:pPr>
            <a:r>
              <a:rPr lang="en-US" sz="1100" dirty="0"/>
              <a:t>Ultra low lumen night video operation</a:t>
            </a:r>
          </a:p>
          <a:p>
            <a:pPr marL="171450" indent="-171450" fontAlgn="base">
              <a:buFont typeface="Arial" panose="020B0604020202020204" pitchFamily="34" charset="0"/>
              <a:buChar char="•"/>
            </a:pPr>
            <a:endParaRPr lang="en-US" sz="1200" dirty="0">
              <a:solidFill>
                <a:srgbClr val="676767"/>
              </a:solidFill>
              <a:latin typeface="inherit"/>
            </a:endParaRPr>
          </a:p>
          <a:p>
            <a:pPr marL="171450" indent="-171450" fontAlgn="base">
              <a:buFont typeface="Arial" panose="020B0604020202020204" pitchFamily="34" charset="0"/>
              <a:buChar char="•"/>
            </a:pPr>
            <a:endParaRPr lang="en-US" sz="1200" dirty="0">
              <a:solidFill>
                <a:srgbClr val="676767"/>
              </a:solidFill>
              <a:latin typeface="inherit"/>
            </a:endParaRPr>
          </a:p>
          <a:p>
            <a:pPr fontAlgn="base"/>
            <a:endParaRPr lang="en-US" sz="1200" b="0" i="0" dirty="0">
              <a:solidFill>
                <a:srgbClr val="676767"/>
              </a:solidFill>
              <a:effectLst/>
              <a:latin typeface="inherit"/>
            </a:endParaRPr>
          </a:p>
        </p:txBody>
      </p:sp>
    </p:spTree>
    <p:extLst>
      <p:ext uri="{BB962C8B-B14F-4D97-AF65-F5344CB8AC3E}">
        <p14:creationId xmlns:p14="http://schemas.microsoft.com/office/powerpoint/2010/main" val="22624356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595</TotalTime>
  <Words>665</Words>
  <Application>Microsoft Office PowerPoint</Application>
  <PresentationFormat>Letter Paper (8.5x11 in)</PresentationFormat>
  <Paragraphs>146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inherit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Morgan Stiles   |  PESI</dc:creator>
  <cp:lastModifiedBy>Christopher</cp:lastModifiedBy>
  <cp:revision>42</cp:revision>
  <cp:lastPrinted>2015-03-06T20:00:39Z</cp:lastPrinted>
  <dcterms:created xsi:type="dcterms:W3CDTF">2015-03-06T19:17:29Z</dcterms:created>
  <dcterms:modified xsi:type="dcterms:W3CDTF">2017-11-09T20:28:06Z</dcterms:modified>
</cp:coreProperties>
</file>